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2" r:id="rId3"/>
    <p:sldId id="276" r:id="rId4"/>
    <p:sldId id="277" r:id="rId5"/>
    <p:sldId id="279" r:id="rId6"/>
    <p:sldId id="280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81" r:id="rId16"/>
    <p:sldId id="271" r:id="rId17"/>
    <p:sldId id="272" r:id="rId18"/>
    <p:sldId id="274" r:id="rId19"/>
    <p:sldId id="273" r:id="rId20"/>
    <p:sldId id="282" r:id="rId21"/>
    <p:sldId id="275" r:id="rId22"/>
    <p:sldId id="283" r:id="rId23"/>
    <p:sldId id="260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34581" autoAdjust="0"/>
    <p:restoredTop sz="86322" autoAdjust="0"/>
  </p:normalViewPr>
  <p:slideViewPr>
    <p:cSldViewPr>
      <p:cViewPr>
        <p:scale>
          <a:sx n="98" d="100"/>
          <a:sy n="98" d="100"/>
        </p:scale>
        <p:origin x="-1224" y="-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96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  <p:sndAc>
      <p:stSnd>
        <p:snd r:embed="rId1" name="chimes.wav" builtIn="1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  <p:sndAc>
      <p:stSnd>
        <p:snd r:embed="rId1" name="chimes.wav" builtIn="1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  <p:sndAc>
      <p:stSnd>
        <p:snd r:embed="rId1" name="chimes.wav" builtIn="1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  <p:sndAc>
      <p:stSnd>
        <p:snd r:embed="rId1" name="chimes.wav" builtIn="1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  <p:sndAc>
      <p:stSnd>
        <p:snd r:embed="rId1" name="chimes.wav" builtIn="1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  <p:sndAc>
      <p:stSnd>
        <p:snd r:embed="rId1" name="chimes.wav" builtIn="1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  <p:sndAc>
      <p:stSnd>
        <p:snd r:embed="rId1" name="chimes.wav" builtIn="1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  <p:sndAc>
      <p:stSnd>
        <p:snd r:embed="rId1" name="chimes.wav" builtIn="1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  <p:sndAc>
      <p:stSnd>
        <p:snd r:embed="rId1" name="chimes.wav" builtIn="1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  <p:sndAc>
      <p:stSnd>
        <p:snd r:embed="rId1" name="chimes.wav" builtIn="1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  <p:sndAc>
      <p:stSnd>
        <p:snd r:embed="rId1" name="chimes.wav" builtIn="1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l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26.10.2022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dissolve/>
    <p:sndAc>
      <p:stSnd>
        <p:snd r:embed="rId13" name="chimes.wav" builtIn="1"/>
      </p:stSnd>
    </p:sndAc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5000" r="90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259632" y="571480"/>
            <a:ext cx="741682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Викторина</a:t>
            </a:r>
          </a:p>
          <a:p>
            <a:pPr algn="ctr"/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по правилам безопасного поведения на дорогах</a:t>
            </a:r>
          </a:p>
          <a:p>
            <a:pPr algn="ctr"/>
            <a:endParaRPr lang="ru-RU" sz="32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1026" name="Picture 2" descr="C:\Users\admin\Desktop\БДД\видео\ГБУ БДД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01024" y="142852"/>
            <a:ext cx="922795" cy="924379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928662" y="4071942"/>
            <a:ext cx="550072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atin typeface="Comic Sans MS" pitchFamily="66" charset="0"/>
              </a:rPr>
              <a:t>Использование </a:t>
            </a:r>
            <a:r>
              <a:rPr lang="ru-RU" sz="4000" dirty="0" err="1" smtClean="0">
                <a:latin typeface="Comic Sans MS" pitchFamily="66" charset="0"/>
              </a:rPr>
              <a:t>световозвращающих</a:t>
            </a:r>
            <a:r>
              <a:rPr lang="ru-RU" sz="4000" dirty="0" smtClean="0">
                <a:latin typeface="Comic Sans MS" pitchFamily="66" charset="0"/>
              </a:rPr>
              <a:t> элементов</a:t>
            </a:r>
            <a:endParaRPr lang="ru-RU" sz="4000" dirty="0">
              <a:latin typeface="Comic Sans MS" pitchFamily="66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7224" y="0"/>
            <a:ext cx="1847850" cy="246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500826" y="4143380"/>
            <a:ext cx="2500315" cy="2500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85907020"/>
      </p:ext>
    </p:extLst>
  </p:cSld>
  <p:clrMapOvr>
    <a:masterClrMapping/>
  </p:clrMapOvr>
  <p:transition spd="med">
    <p:dissolv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9710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 каком году ношение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световозвращающих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элементов согласно ПДД РФ стало обязательным?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143248"/>
            <a:ext cx="8229600" cy="298291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138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2015</a:t>
            </a:r>
            <a:endParaRPr lang="ru-RU" sz="13800" dirty="0"/>
          </a:p>
        </p:txBody>
      </p:sp>
    </p:spTree>
  </p:cSld>
  <p:clrMapOvr>
    <a:masterClrMapping/>
  </p:clrMapOvr>
  <p:transition spd="med">
    <p:dissolve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65429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Где должны располагаться световозвращающие элементы?</a:t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</a:b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571604" y="2428868"/>
            <a:ext cx="5795126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dissolve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1135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С какого расстояния водитель может увидеть пешехода в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световозвращающем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жилете?</a:t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endParaRPr lang="ru-RU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86000" y="3000372"/>
            <a:ext cx="30003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Comic Sans MS" pitchFamily="66" charset="0"/>
              </a:rPr>
              <a:t>Б. 400 м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285984" y="2357431"/>
            <a:ext cx="3214711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atin typeface="Comic Sans MS" pitchFamily="66" charset="0"/>
              </a:rPr>
              <a:t>А. 4000 см</a:t>
            </a:r>
          </a:p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2357422" y="3643314"/>
            <a:ext cx="2628269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atin typeface="Comic Sans MS" pitchFamily="66" charset="0"/>
              </a:rPr>
              <a:t>В. 40 км</a:t>
            </a:r>
          </a:p>
          <a:p>
            <a:endParaRPr lang="ru-RU" dirty="0"/>
          </a:p>
        </p:txBody>
      </p:sp>
      <p:pic>
        <p:nvPicPr>
          <p:cNvPr id="11" name="Picture 2" descr="F:\отраж под фарами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357290" y="2428868"/>
            <a:ext cx="7572397" cy="3385611"/>
          </a:xfrm>
          <a:prstGeom prst="rect">
            <a:avLst/>
          </a:prstGeom>
          <a:noFill/>
          <a:ln w="44450">
            <a:solidFill>
              <a:srgbClr val="002060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>
    <p:dissolve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Какой дорожный знак настоящий?</a:t>
            </a:r>
            <a:endParaRPr lang="ru-RU" dirty="0"/>
          </a:p>
        </p:txBody>
      </p:sp>
      <p:pic>
        <p:nvPicPr>
          <p:cNvPr id="3074" name="Picture 2" descr="C:\Users\admin\Desktop\images.pn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643570" y="1785926"/>
            <a:ext cx="2143125" cy="2143125"/>
          </a:xfrm>
          <a:prstGeom prst="rect">
            <a:avLst/>
          </a:prstGeom>
          <a:noFill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43042" y="1785926"/>
            <a:ext cx="4561578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078" name="AutoShape 6" descr="Чебоксары | ГИБДД напоминает о необходимости использования световозвращающих  элементов - БезФормат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80" name="AutoShape 8" descr="Чебоксары | ГИБДД напоминает о необходимости использования световозвращающих  элементов - БезФормат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1472" y="1928802"/>
            <a:ext cx="1928826" cy="1954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86380" y="4216405"/>
            <a:ext cx="3166295" cy="2641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BFFFD"/>
              </a:clrFrom>
              <a:clrTo>
                <a:srgbClr val="FBFF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5984" y="4357694"/>
            <a:ext cx="2143140" cy="2080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dissolve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9704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Подберите к каждой детали велосипеда свое место</a:t>
            </a:r>
            <a:r>
              <a:rPr lang="ru-RU" sz="4000" b="1" dirty="0" smtClean="0"/>
              <a:t> </a:t>
            </a:r>
            <a:endParaRPr lang="ru-RU" sz="5400" dirty="0"/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57818" y="2071678"/>
            <a:ext cx="2608479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43306" y="3214686"/>
            <a:ext cx="1625904" cy="27855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00760" y="4143380"/>
            <a:ext cx="1753980" cy="2581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1571604" y="2714620"/>
            <a:ext cx="1357322" cy="887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643042" y="3929066"/>
            <a:ext cx="1285884" cy="1046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714480" y="5357826"/>
            <a:ext cx="1014164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dissolve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979 -0.06644 C -0.02118 -0.06736 -0.02257 -0.06852 -0.02396 -0.06922 C -0.02535 -0.06991 -0.02674 -0.06991 -0.02813 -0.0706 C -0.03281 -0.07338 -0.02986 -0.07361 -0.03438 -0.07755 C -0.0382 -0.08102 -0.04306 -0.08241 -0.04688 -0.08588 C -0.04757 -0.08727 -0.04809 -0.08889 -0.04896 -0.09005 C -0.04983 -0.09121 -0.05122 -0.09144 -0.05208 -0.09283 C -0.05382 -0.0956 -0.05538 -0.10185 -0.05625 -0.10533 C -0.0559 -0.1132 -0.05643 -0.1213 -0.05521 -0.12894 C -0.05347 -0.13959 -0.04879 -0.13658 -0.04375 -0.14144 C -0.03559 -0.14931 -0.03021 -0.15116 -0.02083 -0.15533 C 0.00885 -0.15417 0.02153 -0.16505 0.02604 -0.12894 C 0.025 -0.10996 0.02847 -0.10556 0.01562 -0.1081 C 0.01302 -0.11875 0.0118 -0.13472 0.02083 -0.13866 C 0.02778 -0.14792 0.04514 -0.1463 0.05312 -0.14699 C 0.07482 -0.15185 0.09705 -0.14792 0.11875 -0.1456 C 0.12587 -0.14329 0.1309 -0.13866 0.13854 -0.13727 C 0.14653 -0.13195 0.15417 -0.12778 0.1625 -0.12338 C 0.16562 -0.11922 0.16771 -0.11505 0.17083 -0.11088 C 0.17118 -0.10949 0.17187 -0.1081 0.17187 -0.10672 C 0.17187 -0.04607 0.18351 -0.05301 0.15312 -0.05533 C 0.14357 -0.06042 0.13194 -0.06574 0.12604 -0.07755 C 0.12621 -0.08218 0.12604 -0.09653 0.12812 -0.10394 C 0.13212 -0.11806 0.14496 -0.12662 0.15521 -0.12894 C 0.18229 -0.12824 0.21146 -0.13218 0.2375 -0.11922 C 0.24305 -0.11644 0.24948 -0.1132 0.25312 -0.10672 C 0.25955 -0.09537 0.26389 -0.08472 0.26875 -0.07199 C 0.2717 -0.05209 0.27274 -0.01991 0.25417 -0.01505 C 0.24288 -0.00486 0.22448 -0.01273 0.21354 -0.01366 C 0.20798 -0.02107 0.20347 -0.02847 0.19792 -0.03588 C 0.1941 -0.06135 0.19375 -0.04352 0.19583 -0.09144 C 0.19618 -0.09746 0.20069 -0.09977 0.20312 -0.10394 C 0.21753 -0.12778 0.24097 -0.12963 0.2625 -0.13172 C 0.30885 -0.13635 0.27951 -0.13264 0.30417 -0.13588 C 0.31319 -0.13542 0.32222 -0.13565 0.33125 -0.13449 C 0.33403 -0.13426 0.33958 -0.13172 0.33958 -0.13172 C 0.34184 -0.12246 0.33923 -0.13148 0.34687 -0.11783 C 0.35382 -0.10556 0.36024 -0.09329 0.36458 -0.07894 C 0.36736 -0.06968 0.36892 -0.06042 0.37187 -0.05116 C 0.37344 -0.0463 0.375 -0.03588 0.375 -0.03588 C 0.37604 -0.01875 0.37552 -0.00139 0.37812 0.01551 C 0.37778 0.03541 0.37778 0.05532 0.37708 0.07523 C 0.37691 0.08217 0.37326 0.08819 0.37187 0.09467 C 0.3618 0.14166 0.33819 0.15972 0.30312 0.16551 C 0.28732 0.17129 0.2717 0.17199 0.25521 0.17384 C 0.25104 0.1743 0.24687 0.17477 0.24271 0.17523 C 0.23889 0.17569 0.23125 0.17662 0.23125 0.17662 C 0.18316 0.17338 0.20208 0.17708 0.18021 0.16967 C 0.17569 0.16365 0.16996 0.15903 0.16667 0.15162 C 0.16528 0.14861 0.16458 0.14398 0.16354 0.14051 C 0.15937 0.12546 0.15503 0.11203 0.15312 0.09606 C 0.15347 0.08403 0.15278 0.07176 0.15417 0.05995 C 0.15451 0.05671 0.15833 0.05162 0.15833 0.05162 C 0.15955 0.0449 0.16267 0.03865 0.16771 0.03634 C 0.17864 0.02176 0.19149 0.01435 0.20625 0.00856 C 0.2125 0.00602 0.2184 0.00139 0.225 0.00023 C 0.24982 -0.00394 0.275 -0.00625 0.3 -0.0081 C 0.31562 -0.01227 0.3309 -0.01482 0.34687 -0.01644 C 0.36528 -0.0206 0.38351 -0.02315 0.40208 -0.02477 C 0.41753 -0.02824 0.43351 -0.02755 0.44896 -0.02338 C 0.45903 -0.01667 0.47031 -0.01412 0.48021 -0.00672 C 0.48958 0.00023 0.50642 0.01435 0.51354 0.02523 C 0.52569 0.04375 0.53142 0.07106 0.53437 0.09467 C 0.53507 0.10648 0.53472 0.12083 0.5375 0.13217 C 0.53732 0.14583 0.5441 0.19421 0.53021 0.21273 C 0.52812 0.22083 0.52014 0.22801 0.51354 0.22801 " pathEditMode="relative" ptsTypes="fffffffffffffffffffffffffffffffffffffffffffffffffffffffffffffffff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6.2963E-6 C -0.00104 -0.01296 -0.00087 -0.03379 -0.00521 -0.04721 C -0.01007 -0.06226 -0.00886 -0.05115 -0.01146 -0.06527 C -0.01528 -0.08541 -0.0165 -0.09559 -0.02604 -0.11249 C -0.02709 -0.11458 -0.02726 -0.11712 -0.02813 -0.11944 C -0.03386 -0.13495 -0.04011 -0.1486 -0.05104 -0.15833 C -0.05591 -0.16782 -0.0717 -0.17684 -0.08021 -0.17916 C -0.09045 -0.18819 -0.09341 -0.17499 -0.1 -0.16388 C -0.10799 -0.15046 -0.11702 -0.13842 -0.12604 -0.12638 C -0.12986 -0.12129 -0.13195 -0.11643 -0.13646 -0.11249 C -0.13889 -0.10624 -0.14202 -0.10462 -0.14479 -0.0986 C -0.15157 -0.08425 -0.15608 -0.07407 -0.16042 -0.05833 C -0.16181 -0.05323 -0.16441 -0.04953 -0.16563 -0.04444 C -0.16736 -0.02546 -0.16823 -0.02175 -0.16563 0.00417 C -0.16528 0.00718 -0.15521 0.01529 -0.15417 0.01667 C -0.14931 0.02223 -0.15313 0.01992 -0.14792 0.02223 C -0.14202 0.02802 -0.13316 0.03334 -0.12604 0.03612 C -0.12223 0.03751 -0.11459 0.04029 -0.11459 0.04029 C -0.09896 0.03982 -0.08334 0.03982 -0.06771 0.0389 C -0.06459 0.03867 -0.06111 0.03589 -0.05834 0.03473 C -0.04427 0.02917 -0.0316 0.01853 -0.01771 0.01112 C 0.00277 0.00024 0.02239 -0.00856 0.03437 -0.03471 C 0.03559 -0.04143 0.0375 -0.04745 0.03836 -0.05416 C 0.03819 -0.0611 0.03889 -0.06828 0.0375 -0.07499 C 0.03698 -0.07731 0.03455 -0.07754 0.03333 -0.07916 C 0.03038 -0.08309 0.02934 -0.08934 0.02604 -0.09305 C 0.02291 -0.09652 0.01892 -0.09837 0.01562 -0.10138 C -0.00764 -0.12198 -0.01927 -0.13194 -0.04792 -0.1361 C -0.06441 -0.14166 -0.08125 -0.1405 -0.09792 -0.1361 C -0.11771 -0.12013 -0.13594 -0.10022 -0.14792 -0.0736 C -0.14914 -0.06504 -0.15261 -0.05833 -0.15417 -0.04999 C -0.15729 -0.03309 -0.15278 -0.04953 -0.15729 -0.03471 C -0.15973 -0.01481 -0.15886 -0.0236 -0.16042 -0.00833 C -0.15973 0.0139 -0.16059 0.03635 -0.15834 0.05834 C -0.15625 0.07894 -0.13768 0.09954 -0.12604 0.11112 C -0.12309 0.11922 -0.11962 0.11945 -0.11459 0.12501 C -0.08993 0.15255 -0.11771 0.12524 -0.10313 0.13751 C -0.09427 0.14492 -0.08056 0.15718 -0.07084 0.16112 C -0.04167 0.17316 -0.01077 0.17454 0.01857 0.18334 C 0.06753 0.18126 0.07465 0.18195 0.10937 0.17362 C 0.14218 0.15603 0.16441 0.13589 0.18437 0.09584 C 0.19375 0.07709 0.19705 0.05209 0.20104 0.03056 C 0.20034 0.01714 0.20017 0.00371 0.19896 -0.00971 C 0.19739 -0.02661 0.17448 -0.05184 0.16354 -0.05555 C 0.1533 -0.06458 0.16146 -0.05902 0.15208 -0.06249 C 0.14896 -0.06365 0.14271 -0.06666 0.14271 -0.06666 C 0.13125 -0.0655 0.11788 -0.07106 0.10833 -0.06249 C 0.10625 -0.06064 0.10521 -0.0574 0.10312 -0.05555 C 0.0908 -0.03263 0.08767 -0.02939 0.08125 -0.00277 C 0.07986 0.00279 0.07847 0.00834 0.07708 0.0139 C 0.07604 0.0176 0.07552 0.0213 0.07482 0.02501 C 0.07465 0.02686 0.07396 0.03056 0.07396 0.03056 C 0.07413 0.04399 0.07413 0.05742 0.07482 0.07084 C 0.07534 0.0764 0.07847 0.08149 0.08003 0.08612 C 0.08541 0.10001 0.10017 0.12061 0.11041 0.12917 C 0.11771 0.13519 0.13177 0.14144 0.14062 0.14306 C 0.14687 0.14422 0.15937 0.14584 0.15937 0.14584 C 0.17812 0.15417 0.20503 0.15024 0.225 0.14029 C 0.23316 0.13612 0.24132 0.12871 0.25 0.1264 C 0.25659 0.122 0.26562 0.11714 0.27187 0.11112 C 0.27708 0.10579 0.28281 0.09769 0.2875 0.09167 C 0.29045 0.08774 0.28889 0.08797 0.29045 0.08334 C 0.29427 0.07339 0.29705 0.06274 0.30086 0.05279 C 0.3026 0.04214 0.30225 0.03126 0.30416 0.02084 C 0.3033 -0.01735 0.30659 -0.04999 0.28333 -0.07499 C 0.28281 -0.07638 0.28281 -0.07823 0.28229 -0.07916 C 0.28142 -0.08008 0.28021 -0.07985 0.27899 -0.08055 C 0.26996 -0.08657 0.26128 -0.09004 0.25086 -0.09166 C 0.24514 -0.0912 0.23923 -0.09143 0.23316 -0.09027 C 0.22517 -0.08865 0.21562 -0.07383 0.21041 -0.06666 C 0.20607 -0.0611 0.20347 -0.05161 0.20104 -0.04444 C 0.20017 -0.04166 0.19896 -0.0361 0.19896 -0.0361 C 0.1993 -0.02546 0.19878 -0.01481 0.19982 -0.00416 C 0.20034 -0.00138 0.20503 0.00603 0.20607 0.00834 C 0.21302 0.02246 0.2184 0.03751 0.23125 0.04306 C 0.23507 0.04723 0.23889 0.0514 0.24271 0.05556 C 0.24635 0.0595 0.25468 0.06158 0.25833 0.0639 C 0.27361 0.07408 0.29184 0.07917 0.30833 0.08473 C 0.31996 0.08427 0.33194 0.0845 0.34375 0.08334 C 0.35052 0.08265 0.35659 0.07524 0.36336 0.07362 C 0.3743 0.06644 0.38628 0.06112 0.3967 0.05279 C 0.4033 0.04769 0.40486 0.04515 0.41146 0.04167 C 0.41718 0.03843 0.42343 0.03612 0.42916 0.03195 C 0.43767 0.0257 0.43246 0.02709 0.44149 0.02223 C 0.45156 0.01691 0.43923 0.02593 0.45104 0.01806 C 0.45642 0.01459 0.4625 0.01204 0.46771 0.00834 C 0.47343 0.00417 0.47812 -0.00208 0.48437 -0.00416 C 0.48871 -0.00995 0.49375 -0.01481 0.49896 -0.01944 C 0.5059 -0.03333 0.51875 -0.04235 0.52812 -0.05277 C 0.53159 -0.05647 0.53593 -0.06272 0.53854 -0.06805 C 0.5408 -0.07268 0.54479 -0.08194 0.54479 -0.08194 C 0.54566 -0.08819 0.54757 -0.09282 0.54896 -0.0986 C 0.54861 -0.1111 0.54878 -0.1236 0.54791 -0.1361 C 0.5467 -0.15485 0.53298 -0.18309 0.51979 -0.18888 C 0.51961 -0.18911 0.51354 -0.19536 0.5125 -0.19583 C 0.50781 -0.19814 0.50798 -0.19606 0.50416 -0.1986 C 0.50312 -0.1993 0.50225 -0.20092 0.50104 -0.20138 C 0.49843 -0.20277 0.49271 -0.20416 0.49271 -0.20416 C 0.48854 -0.2037 0.48402 -0.20485 0.48021 -0.20277 C 0.47743 -0.20138 0.47396 -0.19444 0.47396 -0.19444 C 0.47274 -0.18934 0.47205 -0.18425 0.47083 -0.17916 C 0.47118 -0.17036 0.471 -0.16157 0.47187 -0.15277 C 0.47309 -0.13981 0.49566 -0.13309 0.50312 -0.13194 C 0.50902 -0.1324 0.5151 -0.13194 0.52083 -0.13333 C 0.52396 -0.13402 0.52621 -0.13796 0.52916 -0.13888 C 0.53281 -0.14374 0.53437 -0.1486 0.5375 -0.15416 C 0.5408 -0.15995 0.54566 -0.16527 0.54791 -0.17221 C 0.54878 -0.17499 0.54878 -0.178 0.55 -0.18055 C 0.55191 -0.18448 0.55312 -0.18703 0.55312 -0.19166 " pathEditMode="relative" ptsTypes="ffffffffffffffffffffffffffffffffffffffffffffffffffffffffffffffffffffffffffffffffffffffffffffffffffffffffffffA"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8 0.01852 C -0.021 0.00694 -0.02916 0.00139 -0.03559 -0.00926 C -0.04132 -0.01875 -0.04531 -0.02917 -0.05121 -0.03843 C -0.05712 -0.04769 -0.06475 -0.05602 -0.071 -0.06482 C -0.07986 -0.07755 -0.0875 -0.0919 -0.096 -0.10509 C -0.10052 -0.11227 -0.10382 -0.12222 -0.10955 -0.12732 C -0.11215 -0.13449 -0.11736 -0.14884 -0.121 -0.1537 C -0.12378 -0.15741 -0.125 -0.15857 -0.12725 -0.16343 C -0.13229 -0.17407 -0.1342 -0.18704 -0.13975 -0.19676 C -0.14253 -0.20787 -0.14531 -0.21875 -0.14705 -0.23009 C -0.14687 -0.23681 -0.15243 -0.29954 -0.1335 -0.30787 C -0.1276 -0.31968 -0.11857 -0.32338 -0.10955 -0.3287 C -0.09236 -0.33889 -0.07413 -0.34028 -0.05538 -0.34259 C -0.0335 -0.34977 -0.03038 -0.33079 -0.01475 -0.32037 C -0.01111 -0.31296 -0.00729 -0.30648 -0.0033 -0.29954 C -0.00295 -0.29815 -0.00278 -0.29653 -0.00225 -0.29537 C -0.00139 -0.29329 0.00035 -0.2919 0.00087 -0.28982 C 0.00174 -0.28681 0.00139 -0.28333 0.00191 -0.28009 C 0.00261 -0.27616 0.00417 -0.27269 0.00504 -0.26898 C 0.00538 -0.26343 0.00608 -0.25787 0.00608 -0.25232 C 0.00608 -0.24745 0.01077 -0.18727 -0.00538 -0.18009 C -0.01528 -0.18125 -0.01788 -0.18287 -0.02621 -0.18565 C -0.03125 -0.18982 -0.03298 -0.19259 -0.03663 -0.19815 C -0.03854 -0.20116 -0.04288 -0.20648 -0.04288 -0.20625 C -0.0441 -0.21343 -0.0467 -0.21898 -0.04809 -0.22593 C -0.04774 -0.23333 -0.04826 -0.24097 -0.04705 -0.24815 C -0.0467 -0.25 -0.04479 -0.2507 -0.04392 -0.25232 C -0.03732 -0.26273 -0.02569 -0.26782 -0.0158 -0.26898 C -0.01128 -0.26945 -0.00677 -0.26991 -0.00225 -0.27037 C 0.00156 -0.27083 0.00538 -0.2713 0.0092 -0.27176 C 0.01858 -0.27593 0.02882 -0.27361 0.03837 -0.27037 C 0.04236 -0.2669 0.04653 -0.26528 0.05087 -0.26343 C 0.05729 -0.26065 0.06198 -0.25046 0.06754 -0.24537 C 0.06858 -0.24306 0.06945 -0.24051 0.07066 -0.23843 C 0.07153 -0.23681 0.07292 -0.23588 0.07379 -0.23426 C 0.07656 -0.22894 0.07709 -0.22292 0.08004 -0.21759 C 0.08976 -0.20046 0.07604 -0.22847 0.08629 -0.20787 C 0.08837 -0.20347 0.08941 -0.19838 0.0915 -0.19398 C 0.09688 -0.18333 0.10417 -0.17477 0.1092 -0.16343 C 0.1184 -0.14306 0.12656 -0.12269 0.13733 -0.1037 C 0.1408 -0.09745 0.1415 -0.0912 0.14566 -0.08565 C 0.15261 -0.06227 0.17917 -0.03495 0.19775 -0.0287 C 0.21441 -0.01389 0.23941 -0.0088 0.2592 -0.00648 C 0.28715 0.00602 0.31979 0.00231 0.34879 0.00741 C 0.43056 0.00671 0.46754 0.0118 0.53108 -0.00232 C 0.53802 -0.00695 0.54566 -0.00695 0.55295 -0.01065 C 0.57709 -0.02315 0.60156 -0.03727 0.62379 -0.05509 C 0.625 -0.05602 0.62656 -0.05579 0.62795 -0.05648 C 0.63229 -0.05903 0.63629 -0.06204 0.64045 -0.06482 C 0.64445 -0.06736 0.64896 -0.06782 0.65295 -0.07037 C 0.66372 -0.07755 0.67327 -0.0838 0.68316 -0.09259 C 0.70226 -0.10949 0.72188 -0.13287 0.72587 -0.16482 C 0.72518 -0.1787 0.72465 -0.19259 0.72379 -0.20648 C 0.72292 -0.21921 0.7066 -0.23982 0.69879 -0.24815 C 0.69358 -0.25972 0.68594 -0.26921 0.67795 -0.27732 C 0.67656 -0.28495 0.67118 -0.29028 0.6665 -0.29537 C 0.66424 -0.30764 0.66754 -0.29537 0.66233 -0.3037 C 0.66129 -0.30532 0.66111 -0.30764 0.66025 -0.30926 C 0.65764 -0.31412 0.6533 -0.31667 0.64983 -0.32037 C 0.64427 -0.32662 0.63976 -0.33403 0.63316 -0.33843 C 0.62465 -0.35347 0.61146 -0.36273 0.60087 -0.37454 C 0.59097 -0.38565 0.5816 -0.39537 0.57066 -0.40509 C 0.56945 -0.40625 0.56788 -0.40579 0.5665 -0.40648 C 0.55781 -0.41088 0.54896 -0.41551 0.54045 -0.42037 C 0.5309 -0.42593 0.52049 -0.43125 0.51025 -0.43426 C 0.50139 -0.43681 0.49219 -0.43727 0.48316 -0.43982 C 0.46441 -0.44514 0.44497 -0.44815 0.42587 -0.45093 C 0.36997 -0.45046 0.31007 -0.4537 0.25295 -0.44676 C 0.24306 -0.44144 0.23281 -0.43287 0.22483 -0.42315 C 0.21945 -0.41667 0.2158 -0.41088 0.2092 -0.40648 C 0.20469 -0.39769 0.19792 -0.39074 0.19358 -0.38148 C 0.19045 -0.375 0.18872 -0.36829 0.18525 -0.36204 C 0.18334 -0.35185 0.17847 -0.34236 0.17483 -0.33287 C 0.17101 -0.32269 0.16962 -0.31204 0.16858 -0.30093 C 0.16893 -0.27847 0.16511 -0.25579 0.17275 -0.23565 C 0.17726 -0.22361 0.18924 -0.21204 0.19775 -0.20509 C 0.20313 -0.20046 0.20834 -0.19213 0.21337 -0.18704 C 0.21875 -0.18148 0.22691 -0.17824 0.23316 -0.17454 C 0.23577 -0.17315 0.23785 -0.17037 0.24045 -0.16898 C 0.25209 -0.1632 0.26476 -0.15926 0.27691 -0.15509 C 0.29531 -0.15625 0.29601 -0.15509 0.30816 -0.15926 C 0.31007 -0.16088 0.3125 -0.16181 0.31441 -0.16343 C 0.31771 -0.16644 0.32101 -0.16945 0.32379 -0.17315 C 0.32483 -0.17454 0.3257 -0.17616 0.32691 -0.17732 C 0.33021 -0.18056 0.33403 -0.18264 0.33733 -0.18565 C 0.34028 -0.19144 0.34445 -0.19607 0.3467 -0.20232 C 0.3474 -0.20417 0.34775 -0.20625 0.34879 -0.20787 C 0.34965 -0.20926 0.35104 -0.20949 0.35191 -0.21065 C 0.3566 -0.2169 0.35972 -0.22593 0.36129 -0.23426 C 0.36094 -0.24306 0.36146 -0.25208 0.36025 -0.26065 C 0.36007 -0.26181 0.35018 -0.26945 0.34879 -0.27037 C 0.32986 -0.28519 0.31493 -0.29838 0.29254 -0.30093 C 0.28681 -0.30347 0.28177 -0.30625 0.27483 -0.30093 C 0.27275 -0.29931 0.27483 -0.29445 0.27483 -0.2912 " pathEditMode="relative" rAng="0" ptsTypes="fffffffffffffffffffffffffffffffffffffffffffffffffffffffffffffffffffffffffffffffffffffffffffffA">
                                      <p:cBhvr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2" y="-2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Почему светится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катафот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велосипеда?</a:t>
            </a:r>
            <a:endParaRPr lang="ru-RU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5500702"/>
            <a:ext cx="7686700" cy="92869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000" dirty="0" smtClean="0">
                <a:latin typeface="Comic Sans MS" pitchFamily="66" charset="0"/>
              </a:rPr>
              <a:t>В. Внутри горит фонарик.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71538" y="1571613"/>
            <a:ext cx="657229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4000" dirty="0" smtClean="0">
                <a:latin typeface="Comic Sans MS" pitchFamily="66" charset="0"/>
              </a:rPr>
              <a:t>А. Внутри сидит кошка, у неё светятся глаза.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28662" y="2857496"/>
            <a:ext cx="7858180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atin typeface="Comic Sans MS" pitchFamily="66" charset="0"/>
              </a:rPr>
              <a:t>Б. Потому что он состоит из многогранных пирамидок и </a:t>
            </a:r>
          </a:p>
          <a:p>
            <a:r>
              <a:rPr lang="ru-RU" sz="4000" dirty="0" smtClean="0">
                <a:latin typeface="Comic Sans MS" pitchFamily="66" charset="0"/>
              </a:rPr>
              <a:t>отражает свет от внешнего источника.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dissolve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82726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Выберите верное утверждение</a:t>
            </a:r>
            <a:endParaRPr lang="ru-RU" sz="4000" dirty="0"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3929066"/>
            <a:ext cx="8286808" cy="2239947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800" dirty="0" smtClean="0">
                <a:latin typeface="Comic Sans MS" pitchFamily="66" charset="0"/>
              </a:rPr>
              <a:t>Б. При движении по дорогам в темное время суток или в условиях недостаточной видимости пешеходам и велосипедистам необходимо использовать яркую одежду необычных расцветок. </a:t>
            </a:r>
            <a:endParaRPr lang="ru-RU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357158" y="1500174"/>
            <a:ext cx="8429684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Comic Sans MS" pitchFamily="66" charset="0"/>
              </a:rPr>
              <a:t>А. При движении по дорогам в темное время суток или в условиях недостаточной видимости пешеходам и велосипедистам рекомендуется использовать световозвращающие элементы. 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dissolve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1128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За что в Финляндии могут оштрафовать хозяина домашнего скота?</a:t>
            </a:r>
            <a:endParaRPr lang="ru-RU" dirty="0"/>
          </a:p>
        </p:txBody>
      </p:sp>
      <p:pic>
        <p:nvPicPr>
          <p:cNvPr id="6145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714480" y="4429132"/>
            <a:ext cx="2819403" cy="2114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57752" y="2214554"/>
            <a:ext cx="3781505" cy="21279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85852" y="2143116"/>
            <a:ext cx="2714644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286380" y="4572008"/>
            <a:ext cx="2786082" cy="1854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dissolve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Что значит </a:t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«недостаточная видимость»?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1600201"/>
            <a:ext cx="7858180" cy="282893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>
                <a:latin typeface="Comic Sans MS" panose="030F0702030302020204" pitchFamily="66" charset="0"/>
              </a:rPr>
              <a:t>А. Видимость дороги в направлении движения, ограниченная деревьями, кустами, строениями, остановившимися автомобилями.</a:t>
            </a:r>
          </a:p>
          <a:p>
            <a:pPr>
              <a:buNone/>
            </a:pPr>
            <a:r>
              <a:rPr lang="ru-RU" sz="2800" dirty="0" smtClean="0">
                <a:latin typeface="Comic Sans MS" panose="030F0702030302020204" pitchFamily="66" charset="0"/>
              </a:rPr>
              <a:t>Б. Ограничение обзора дороги из-за отсутствия искусственного освещения.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357290" y="4500570"/>
            <a:ext cx="7286677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Comic Sans MS" panose="030F0702030302020204" pitchFamily="66" charset="0"/>
              </a:rPr>
              <a:t>В. Видимость дороги менее 300 м в условиях тумана, дождя, снегопада, а также в сумерках. 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dissolve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74638"/>
            <a:ext cx="8715436" cy="193991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Световозвращающие элементы какого цвета позволяют лучше увидеть пешехода в темное время суток?</a:t>
            </a:r>
            <a:endParaRPr lang="ru-RU" dirty="0"/>
          </a:p>
        </p:txBody>
      </p:sp>
      <p:pic>
        <p:nvPicPr>
          <p:cNvPr id="5121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500166" y="2500306"/>
            <a:ext cx="6096000" cy="406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dissolve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Что в черном ящике?</a:t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</a:br>
            <a:endParaRPr lang="ru-RU" dirty="0">
              <a:latin typeface="Comic Sans MS" pitchFamily="66" charset="0"/>
            </a:endParaRPr>
          </a:p>
        </p:txBody>
      </p:sp>
      <p:pic>
        <p:nvPicPr>
          <p:cNvPr id="4" name="Picture 2" descr="C:\Users\user\Desktop\квиз по пдд\scale_1200 (1)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527" y="1600200"/>
            <a:ext cx="6788945" cy="452596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DDE1E4"/>
              </a:clrFrom>
              <a:clrTo>
                <a:srgbClr val="DDE1E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42976" y="1000108"/>
            <a:ext cx="7519789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dissolve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715436" cy="158272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Какие цвета одежды наиболее защитят тебя в тёмное время суток?</a:t>
            </a:r>
            <a:endParaRPr lang="ru-RU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43042" y="3214686"/>
            <a:ext cx="7043758" cy="2911478"/>
          </a:xfrm>
        </p:spPr>
        <p:txBody>
          <a:bodyPr/>
          <a:lstStyle/>
          <a:p>
            <a:pPr>
              <a:lnSpc>
                <a:spcPct val="150000"/>
              </a:lnSpc>
              <a:buNone/>
            </a:pPr>
            <a:r>
              <a:rPr lang="ru-RU" sz="2800" dirty="0" smtClean="0">
                <a:latin typeface="Comic Sans MS" pitchFamily="66" charset="0"/>
              </a:rPr>
              <a:t>Б. Серый и фиолетовый.</a:t>
            </a:r>
          </a:p>
          <a:p>
            <a:pPr>
              <a:lnSpc>
                <a:spcPct val="150000"/>
              </a:lnSpc>
              <a:buNone/>
            </a:pPr>
            <a:r>
              <a:rPr lang="ru-RU" sz="2800" dirty="0" smtClean="0">
                <a:latin typeface="Comic Sans MS" pitchFamily="66" charset="0"/>
              </a:rPr>
              <a:t>В. Цвет хаки.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714480" y="2643182"/>
            <a:ext cx="4894009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Comic Sans MS" pitchFamily="66" charset="0"/>
              </a:rPr>
              <a:t>А. Оранжевый и жёлтый.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dissolve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929718" cy="251142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 какой стране самый высокий штраф за отсутствие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световозвращающих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элементов?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728" y="2857496"/>
            <a:ext cx="7258072" cy="2571768"/>
          </a:xfrm>
        </p:spPr>
        <p:txBody>
          <a:bodyPr>
            <a:normAutofit fontScale="77500" lnSpcReduction="20000"/>
          </a:bodyPr>
          <a:lstStyle/>
          <a:p>
            <a:r>
              <a:rPr lang="ru-RU" sz="3000" dirty="0" smtClean="0">
                <a:latin typeface="Comic Sans MS" pitchFamily="66" charset="0"/>
              </a:rPr>
              <a:t>Австрия – 14 евро</a:t>
            </a:r>
          </a:p>
          <a:p>
            <a:r>
              <a:rPr lang="ru-RU" sz="3000" dirty="0" smtClean="0">
                <a:latin typeface="Comic Sans MS" pitchFamily="66" charset="0"/>
              </a:rPr>
              <a:t>Бельгия – 50 евро</a:t>
            </a:r>
          </a:p>
          <a:p>
            <a:r>
              <a:rPr lang="ru-RU" sz="3000" dirty="0" smtClean="0">
                <a:latin typeface="Comic Sans MS" pitchFamily="66" charset="0"/>
              </a:rPr>
              <a:t>Испания – 91 евро</a:t>
            </a:r>
          </a:p>
          <a:p>
            <a:r>
              <a:rPr lang="ru-RU" sz="3000" dirty="0" smtClean="0">
                <a:latin typeface="Comic Sans MS" pitchFamily="66" charset="0"/>
              </a:rPr>
              <a:t>Венгрия – до 120 евро</a:t>
            </a:r>
          </a:p>
          <a:p>
            <a:r>
              <a:rPr lang="ru-RU" sz="3000" dirty="0" smtClean="0">
                <a:latin typeface="Comic Sans MS" pitchFamily="66" charset="0"/>
              </a:rPr>
              <a:t>Италия – от 34 до 138 евро</a:t>
            </a:r>
          </a:p>
          <a:p>
            <a:r>
              <a:rPr lang="ru-RU" sz="3000" dirty="0" smtClean="0">
                <a:latin typeface="Comic Sans MS" pitchFamily="66" charset="0"/>
              </a:rPr>
              <a:t>Словакия – от 50 до 150 евро</a:t>
            </a:r>
          </a:p>
          <a:p>
            <a:r>
              <a:rPr lang="ru-RU" sz="3000" dirty="0" smtClean="0">
                <a:latin typeface="Comic Sans MS" pitchFamily="66" charset="0"/>
              </a:rPr>
              <a:t>Эстония – 200 евро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428728" y="5406110"/>
            <a:ext cx="62865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dirty="0" smtClean="0">
                <a:latin typeface="Comic Sans MS" pitchFamily="66" charset="0"/>
              </a:rPr>
              <a:t>  Португалия - от 60 до 300 евро</a:t>
            </a:r>
          </a:p>
        </p:txBody>
      </p:sp>
    </p:spTree>
  </p:cSld>
  <p:clrMapOvr>
    <a:masterClrMapping/>
  </p:clrMapOvr>
  <p:transition spd="med">
    <p:dissolve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78581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5 фактов о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световозвращателях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28670"/>
            <a:ext cx="9286908" cy="5715039"/>
          </a:xfrm>
        </p:spPr>
        <p:txBody>
          <a:bodyPr>
            <a:noAutofit/>
          </a:bodyPr>
          <a:lstStyle/>
          <a:p>
            <a:r>
              <a:rPr lang="ru-RU" sz="2500" dirty="0" err="1" smtClean="0"/>
              <a:t>Фликер</a:t>
            </a:r>
            <a:r>
              <a:rPr lang="ru-RU" sz="2500" dirty="0" smtClean="0"/>
              <a:t> снижает риск наезда на пешехода на 65%. </a:t>
            </a:r>
          </a:p>
          <a:p>
            <a:r>
              <a:rPr lang="ru-RU" sz="2500" dirty="0" smtClean="0"/>
              <a:t>Если водитель едет со скоростью 90 км/ч, то у него будет 8 с, чтобы заметить </a:t>
            </a:r>
            <a:r>
              <a:rPr lang="ru-RU" sz="2500" dirty="0" err="1" smtClean="0"/>
              <a:t>фликер</a:t>
            </a:r>
            <a:r>
              <a:rPr lang="ru-RU" sz="2500" dirty="0" smtClean="0"/>
              <a:t> на пешеходе и вовремя остановиться. А если скорость – 60 км/ч, то целых 24 с.</a:t>
            </a:r>
          </a:p>
          <a:p>
            <a:r>
              <a:rPr lang="ru-RU" sz="2500" dirty="0" smtClean="0"/>
              <a:t>За отсутствие </a:t>
            </a:r>
            <a:r>
              <a:rPr lang="ru-RU" sz="2500" dirty="0" err="1" smtClean="0"/>
              <a:t>фликера</a:t>
            </a:r>
            <a:r>
              <a:rPr lang="ru-RU" sz="2500" dirty="0" smtClean="0"/>
              <a:t> можно поплатиться не только здоровьем, но и рублем. На сегодняшний день штраф составляет 500 р.</a:t>
            </a:r>
          </a:p>
          <a:p>
            <a:pPr>
              <a:spcBef>
                <a:spcPts val="500"/>
              </a:spcBef>
            </a:pPr>
            <a:r>
              <a:rPr lang="ru-RU" sz="2500" dirty="0" err="1" smtClean="0"/>
              <a:t>Фликеры</a:t>
            </a:r>
            <a:r>
              <a:rPr lang="ru-RU" sz="2500" dirty="0" smtClean="0"/>
              <a:t> могут быть не только элементами одежды, их рекомендуется прикреплять к детским коляскам,               велосипедам, самокатам и другим детским «средствам передвижения».</a:t>
            </a:r>
          </a:p>
          <a:p>
            <a:pPr>
              <a:spcBef>
                <a:spcPts val="500"/>
              </a:spcBef>
            </a:pPr>
            <a:r>
              <a:rPr lang="ru-RU" sz="2500" dirty="0" smtClean="0"/>
              <a:t>        ПДД требуют, чтобы каждое транспортное средство было</a:t>
            </a:r>
          </a:p>
          <a:p>
            <a:pPr>
              <a:spcBef>
                <a:spcPts val="0"/>
              </a:spcBef>
              <a:buNone/>
            </a:pPr>
            <a:r>
              <a:rPr lang="ru-RU" sz="2500" dirty="0" smtClean="0"/>
              <a:t>              снабжено светоотражающими жилетами. Они должны</a:t>
            </a:r>
          </a:p>
          <a:p>
            <a:pPr>
              <a:spcBef>
                <a:spcPts val="0"/>
              </a:spcBef>
              <a:buNone/>
            </a:pPr>
            <a:r>
              <a:rPr lang="ru-RU" sz="2500" dirty="0" smtClean="0"/>
              <a:t>              использоваться в чрезвычайных ситуациях, когда водитель </a:t>
            </a:r>
          </a:p>
          <a:p>
            <a:pPr>
              <a:spcBef>
                <a:spcPts val="0"/>
              </a:spcBef>
              <a:buNone/>
            </a:pPr>
            <a:r>
              <a:rPr lang="ru-RU" sz="2500" dirty="0" smtClean="0"/>
              <a:t>              или пассажиры вынуждены выйти из автомобиля.</a:t>
            </a:r>
            <a:endParaRPr lang="ru-RU" sz="2500" dirty="0"/>
          </a:p>
        </p:txBody>
      </p:sp>
    </p:spTree>
  </p:cSld>
  <p:clrMapOvr>
    <a:masterClrMapping/>
  </p:clrMapOvr>
  <p:transition spd="med">
    <p:dissolv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1268760"/>
            <a:ext cx="8856984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6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Спасибо за внимание</a:t>
            </a:r>
            <a:r>
              <a:rPr lang="ru-RU" sz="60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!</a:t>
            </a:r>
            <a:endParaRPr lang="ru-RU" sz="6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4810" y="3429000"/>
            <a:ext cx="4125421" cy="262455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19915137"/>
      </p:ext>
    </p:extLst>
  </p:cSld>
  <p:clrMapOvr>
    <a:masterClrMapping/>
  </p:clrMapOvr>
  <p:transition spd="med">
    <p:dissolv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9704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Благодаря какому животному люди научились использовать световозвращающие элементы ради своей безопасности?</a:t>
            </a:r>
            <a:endParaRPr lang="ru-RU" dirty="0"/>
          </a:p>
        </p:txBody>
      </p:sp>
      <p:pic>
        <p:nvPicPr>
          <p:cNvPr id="286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928793" y="2643182"/>
            <a:ext cx="5348779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dissolve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Почему у кошек в темноте светятся глаза?</a:t>
            </a:r>
            <a:endParaRPr lang="ru-RU" dirty="0"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2285992"/>
            <a:ext cx="7901014" cy="1571636"/>
          </a:xfrm>
        </p:spPr>
        <p:txBody>
          <a:bodyPr/>
          <a:lstStyle/>
          <a:p>
            <a:pPr>
              <a:buNone/>
            </a:pPr>
            <a:r>
              <a:rPr lang="ru-RU" sz="2800" dirty="0" smtClean="0">
                <a:latin typeface="Comic Sans MS" pitchFamily="66" charset="0"/>
              </a:rPr>
              <a:t>А. Потому что кошки ночью связываются с потусторонним миром.</a:t>
            </a:r>
          </a:p>
          <a:p>
            <a:pPr>
              <a:buNone/>
            </a:pPr>
            <a:r>
              <a:rPr lang="ru-RU" sz="2800" dirty="0" smtClean="0">
                <a:latin typeface="Comic Sans MS" pitchFamily="66" charset="0"/>
              </a:rPr>
              <a:t>Б. Кошки имеют электрический заряд.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785786" y="3714752"/>
            <a:ext cx="8358215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Comic Sans MS" pitchFamily="66" charset="0"/>
              </a:rPr>
              <a:t>В. В них отражается свет от внешнего источника.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dissolve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1128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Что должен делать пешеход, чтобы стать заметней </a:t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для водителя?</a:t>
            </a:r>
            <a:endParaRPr lang="ru-RU" dirty="0"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2143116"/>
            <a:ext cx="7786742" cy="3983048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4300" dirty="0" smtClean="0">
                <a:latin typeface="Comic Sans MS" pitchFamily="66" charset="0"/>
              </a:rPr>
              <a:t>А. Зажечь свечку.</a:t>
            </a:r>
          </a:p>
          <a:p>
            <a:pPr>
              <a:buNone/>
            </a:pPr>
            <a:r>
              <a:rPr lang="ru-RU" sz="4300" dirty="0" smtClean="0">
                <a:latin typeface="Comic Sans MS" pitchFamily="66" charset="0"/>
              </a:rPr>
              <a:t>Б. Громко кричать, махать руками.</a:t>
            </a:r>
          </a:p>
          <a:p>
            <a:pPr>
              <a:buNone/>
            </a:pPr>
            <a:r>
              <a:rPr lang="ru-RU" sz="4300" dirty="0" smtClean="0">
                <a:latin typeface="Comic Sans MS" pitchFamily="66" charset="0"/>
              </a:rPr>
              <a:t>В. Надеть </a:t>
            </a:r>
            <a:r>
              <a:rPr lang="ru-RU" sz="4300" dirty="0" err="1" smtClean="0">
                <a:latin typeface="Comic Sans MS" pitchFamily="66" charset="0"/>
              </a:rPr>
              <a:t>световозвращающий</a:t>
            </a:r>
            <a:r>
              <a:rPr lang="ru-RU" sz="4300" dirty="0" smtClean="0">
                <a:latin typeface="Comic Sans MS" pitchFamily="66" charset="0"/>
              </a:rPr>
              <a:t> жилет или иметь на одежде </a:t>
            </a:r>
            <a:r>
              <a:rPr lang="ru-RU" sz="4300" dirty="0" err="1" smtClean="0">
                <a:latin typeface="Comic Sans MS" pitchFamily="66" charset="0"/>
              </a:rPr>
              <a:t>световозвращатели</a:t>
            </a:r>
            <a:r>
              <a:rPr lang="ru-RU" sz="4000" dirty="0" smtClean="0">
                <a:latin typeface="Comic Sans MS" pitchFamily="66" charset="0"/>
              </a:rPr>
              <a:t>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 spd="med">
    <p:dissolve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3985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Почему </a:t>
            </a:r>
            <a:r>
              <a:rPr lang="ru-RU" sz="4000" b="1" dirty="0" err="1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световозвращатели</a:t>
            </a: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b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так называются?</a:t>
            </a:r>
            <a:endParaRPr lang="ru-RU" sz="4000" dirty="0"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4500570"/>
            <a:ext cx="7615262" cy="1214446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4300" dirty="0" smtClean="0">
                <a:latin typeface="Comic Sans MS" pitchFamily="66" charset="0"/>
              </a:rPr>
              <a:t>В. Они возвращают свет, если его отключили.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000100" y="1857364"/>
            <a:ext cx="7755649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atin typeface="Comic Sans MS" pitchFamily="66" charset="0"/>
              </a:rPr>
              <a:t>А. Потому что они посылают </a:t>
            </a:r>
          </a:p>
          <a:p>
            <a:r>
              <a:rPr lang="ru-RU" sz="4000" dirty="0" smtClean="0">
                <a:latin typeface="Comic Sans MS" pitchFamily="66" charset="0"/>
              </a:rPr>
              <a:t>свет на Солнце.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928662" y="3143248"/>
            <a:ext cx="761458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atin typeface="Comic Sans MS" pitchFamily="66" charset="0"/>
              </a:rPr>
              <a:t>Б. Они возвращают свет в тот </a:t>
            </a:r>
          </a:p>
          <a:p>
            <a:r>
              <a:rPr lang="ru-RU" sz="4000" dirty="0" smtClean="0">
                <a:latin typeface="Comic Sans MS" pitchFamily="66" charset="0"/>
              </a:rPr>
              <a:t>источник, откуда он пришёл.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dissolve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368544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Как по-другому можно назвать </a:t>
            </a:r>
            <a:r>
              <a:rPr lang="ru-RU" sz="4000" b="1" dirty="0" err="1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световозвращающий</a:t>
            </a: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элемент?</a:t>
            </a:r>
            <a:endParaRPr lang="ru-RU" sz="40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85918" y="2857496"/>
            <a:ext cx="2952225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43372" y="2643182"/>
            <a:ext cx="4401440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dissolv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368544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Где применяются световозвращающие элементы?</a:t>
            </a:r>
            <a:endParaRPr lang="ru-RU" sz="40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214414" y="2571744"/>
            <a:ext cx="6787558" cy="28281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3107" y="2571744"/>
            <a:ext cx="5582313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14546" y="2285992"/>
            <a:ext cx="5671791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000232" y="2643182"/>
            <a:ext cx="5579893" cy="3713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dissolve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43998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С какой целью используются световозвращающие элементы на большегрузных автомобилях и автобусах?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214414" y="2857496"/>
            <a:ext cx="2619375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72066" y="2928934"/>
            <a:ext cx="2932431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28926" y="4786322"/>
            <a:ext cx="2619375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dissolve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1175</TotalTime>
  <Words>469</Words>
  <Application>Microsoft Office PowerPoint</Application>
  <PresentationFormat>Экран (4:3)</PresentationFormat>
  <Paragraphs>68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Слайд 1</vt:lpstr>
      <vt:lpstr>Что в черном ящике? </vt:lpstr>
      <vt:lpstr>Благодаря какому животному люди научились использовать световозвращающие элементы ради своей безопасности?</vt:lpstr>
      <vt:lpstr>Почему у кошек в темноте светятся глаза?</vt:lpstr>
      <vt:lpstr>Что должен делать пешеход, чтобы стать заметней  для водителя?</vt:lpstr>
      <vt:lpstr>Почему световозвращатели  так называются?</vt:lpstr>
      <vt:lpstr>Как по-другому можно назвать световозвращающий элемент?</vt:lpstr>
      <vt:lpstr>Где применяются световозвращающие элементы?</vt:lpstr>
      <vt:lpstr>С какой целью используются световозвращающие элементы на большегрузных автомобилях и автобусах?</vt:lpstr>
      <vt:lpstr>В каком году ношение световозвращающих элементов согласно ПДД РФ стало обязательным?</vt:lpstr>
      <vt:lpstr>Где должны располагаться световозвращающие элементы? </vt:lpstr>
      <vt:lpstr>С какого расстояния водитель может увидеть пешехода в световозвращающем жилете? </vt:lpstr>
      <vt:lpstr>Какой дорожный знак настоящий?</vt:lpstr>
      <vt:lpstr>Подберите к каждой детали велосипеда свое место </vt:lpstr>
      <vt:lpstr>Почему светится катафот велосипеда?</vt:lpstr>
      <vt:lpstr>Выберите верное утверждение</vt:lpstr>
      <vt:lpstr>За что в Финляндии могут оштрафовать хозяина домашнего скота?</vt:lpstr>
      <vt:lpstr>Что значит  «недостаточная видимость»?</vt:lpstr>
      <vt:lpstr>Световозвращающие элементы какого цвета позволяют лучше увидеть пешехода в темное время суток?</vt:lpstr>
      <vt:lpstr>Какие цвета одежды наиболее защитят тебя в тёмное время суток?</vt:lpstr>
      <vt:lpstr>В какой стране самый высокий штраф за отсутствие световозвращающих элементов?</vt:lpstr>
      <vt:lpstr>5 фактов о световозвращателях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Сафонова</cp:lastModifiedBy>
  <cp:revision>98</cp:revision>
  <dcterms:created xsi:type="dcterms:W3CDTF">2022-01-20T07:43:36Z</dcterms:created>
  <dcterms:modified xsi:type="dcterms:W3CDTF">2022-10-26T08:24:58Z</dcterms:modified>
</cp:coreProperties>
</file>